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64" r:id="rId13"/>
    <p:sldId id="265" r:id="rId14"/>
    <p:sldId id="260" r:id="rId15"/>
    <p:sldId id="267" r:id="rId16"/>
    <p:sldId id="268" r:id="rId17"/>
    <p:sldId id="266" r:id="rId18"/>
    <p:sldId id="261" r:id="rId19"/>
    <p:sldId id="263" r:id="rId20"/>
    <p:sldId id="269" r:id="rId21"/>
    <p:sldId id="270" r:id="rId22"/>
    <p:sldId id="271" r:id="rId23"/>
    <p:sldId id="287" r:id="rId24"/>
    <p:sldId id="288" r:id="rId25"/>
    <p:sldId id="282" r:id="rId26"/>
    <p:sldId id="283" r:id="rId27"/>
    <p:sldId id="284" r:id="rId28"/>
    <p:sldId id="285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83" autoAdjust="0"/>
    <p:restoredTop sz="94660"/>
  </p:normalViewPr>
  <p:slideViewPr>
    <p:cSldViewPr>
      <p:cViewPr varScale="1">
        <p:scale>
          <a:sx n="113" d="100"/>
          <a:sy n="113" d="100"/>
        </p:scale>
        <p:origin x="130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димир Стрелков" userId="3ca30837a5351090" providerId="LiveId" clId="{111D9194-65A4-4BF1-8FFE-2983D7DF35F9}"/>
    <pc:docChg chg="undo custSel addSld delSld modSld">
      <pc:chgData name="Владимир Стрелков" userId="3ca30837a5351090" providerId="LiveId" clId="{111D9194-65A4-4BF1-8FFE-2983D7DF35F9}" dt="2022-05-19T19:24:31.521" v="8"/>
      <pc:docMkLst>
        <pc:docMk/>
      </pc:docMkLst>
      <pc:sldChg chg="modSp mod">
        <pc:chgData name="Владимир Стрелков" userId="3ca30837a5351090" providerId="LiveId" clId="{111D9194-65A4-4BF1-8FFE-2983D7DF35F9}" dt="2022-05-19T19:22:58.317" v="4" actId="27636"/>
        <pc:sldMkLst>
          <pc:docMk/>
          <pc:sldMk cId="2409463109" sldId="258"/>
        </pc:sldMkLst>
        <pc:spChg chg="mod">
          <ac:chgData name="Владимир Стрелков" userId="3ca30837a5351090" providerId="LiveId" clId="{111D9194-65A4-4BF1-8FFE-2983D7DF35F9}" dt="2022-05-19T19:22:58.317" v="4" actId="27636"/>
          <ac:spMkLst>
            <pc:docMk/>
            <pc:sldMk cId="2409463109" sldId="258"/>
            <ac:spMk id="3" creationId="{00000000-0000-0000-0000-000000000000}"/>
          </ac:spMkLst>
        </pc:spChg>
      </pc:sldChg>
      <pc:sldChg chg="del">
        <pc:chgData name="Владимир Стрелков" userId="3ca30837a5351090" providerId="LiveId" clId="{111D9194-65A4-4BF1-8FFE-2983D7DF35F9}" dt="2022-05-19T19:24:00.639" v="6" actId="47"/>
        <pc:sldMkLst>
          <pc:docMk/>
          <pc:sldMk cId="1895918746" sldId="281"/>
        </pc:sldMkLst>
      </pc:sldChg>
      <pc:sldChg chg="add del">
        <pc:chgData name="Владимир Стрелков" userId="3ca30837a5351090" providerId="LiveId" clId="{111D9194-65A4-4BF1-8FFE-2983D7DF35F9}" dt="2022-05-19T19:24:31.521" v="8"/>
        <pc:sldMkLst>
          <pc:docMk/>
          <pc:sldMk cId="1948780991" sldId="282"/>
        </pc:sldMkLst>
      </pc:sldChg>
      <pc:sldChg chg="add del">
        <pc:chgData name="Владимир Стрелков" userId="3ca30837a5351090" providerId="LiveId" clId="{111D9194-65A4-4BF1-8FFE-2983D7DF35F9}" dt="2022-05-19T19:24:31.521" v="8"/>
        <pc:sldMkLst>
          <pc:docMk/>
          <pc:sldMk cId="1889483457" sldId="283"/>
        </pc:sldMkLst>
      </pc:sldChg>
      <pc:sldChg chg="add del">
        <pc:chgData name="Владимир Стрелков" userId="3ca30837a5351090" providerId="LiveId" clId="{111D9194-65A4-4BF1-8FFE-2983D7DF35F9}" dt="2022-05-19T19:24:31.521" v="8"/>
        <pc:sldMkLst>
          <pc:docMk/>
          <pc:sldMk cId="405025334" sldId="284"/>
        </pc:sldMkLst>
      </pc:sldChg>
      <pc:sldChg chg="add del">
        <pc:chgData name="Владимир Стрелков" userId="3ca30837a5351090" providerId="LiveId" clId="{111D9194-65A4-4BF1-8FFE-2983D7DF35F9}" dt="2022-05-19T19:24:31.521" v="8"/>
        <pc:sldMkLst>
          <pc:docMk/>
          <pc:sldMk cId="3108971470" sldId="285"/>
        </pc:sldMkLst>
      </pc:sldChg>
      <pc:sldChg chg="add del">
        <pc:chgData name="Владимир Стрелков" userId="3ca30837a5351090" providerId="LiveId" clId="{111D9194-65A4-4BF1-8FFE-2983D7DF35F9}" dt="2022-05-19T19:24:31.521" v="8"/>
        <pc:sldMkLst>
          <pc:docMk/>
          <pc:sldMk cId="4078937583" sldId="286"/>
        </pc:sldMkLst>
      </pc:sldChg>
      <pc:sldChg chg="add">
        <pc:chgData name="Владимир Стрелков" userId="3ca30837a5351090" providerId="LiveId" clId="{111D9194-65A4-4BF1-8FFE-2983D7DF35F9}" dt="2022-05-19T19:23:55.211" v="5"/>
        <pc:sldMkLst>
          <pc:docMk/>
          <pc:sldMk cId="268163767" sldId="287"/>
        </pc:sldMkLst>
      </pc:sldChg>
      <pc:sldChg chg="add">
        <pc:chgData name="Владимир Стрелков" userId="3ca30837a5351090" providerId="LiveId" clId="{111D9194-65A4-4BF1-8FFE-2983D7DF35F9}" dt="2022-05-19T19:23:55.211" v="5"/>
        <pc:sldMkLst>
          <pc:docMk/>
          <pc:sldMk cId="1798363413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latinLnBrk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latinLnBrk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latinLnBrk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latinLnBrk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latinLnBrk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latinLnBrk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latinLnBrk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latinLnBrk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57200" y="76201"/>
            <a:ext cx="8229600" cy="11430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dirty="0"/>
              <a:t>Для сравнительного анализа ПО были выбраны видеоигры со схожим сюжетом</a:t>
            </a:r>
            <a:br>
              <a:rPr lang="ru-RU" dirty="0"/>
            </a:br>
            <a:endParaRPr lang="ru-RU" dirty="0"/>
          </a:p>
        </p:txBody>
      </p:sp>
      <p:pic>
        <p:nvPicPr>
          <p:cNvPr id="1026" name="Picture 2" descr="Приложения в Google Play – Тир &quot;Охота на оленя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648" y="3657600"/>
            <a:ext cx="3887787" cy="293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тзывы о Морхухн Х - игра для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1033"/>
            <a:ext cx="3654426" cy="36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48" y="924464"/>
            <a:ext cx="3887788" cy="25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3. </a:t>
            </a:r>
            <a:r>
              <a:rPr lang="en-US" dirty="0"/>
              <a:t>Deep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>
            <a:normAutofit/>
          </a:bodyPr>
          <a:lstStyle/>
          <a:p>
            <a:r>
              <a:rPr lang="ru-RU" dirty="0"/>
              <a:t>Пауза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2074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Пауза дает возможность перезапустить уровень, продолжить игру и перейти назад к списку уровней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578123" y="4815659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Главное меню представлено из общего количества звезд, выбора режима игры, настроек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371600"/>
            <a:ext cx="4041775" cy="639762"/>
          </a:xfrm>
        </p:spPr>
        <p:txBody>
          <a:bodyPr>
            <a:normAutofit/>
          </a:bodyPr>
          <a:lstStyle/>
          <a:p>
            <a:r>
              <a:rPr lang="ru-RU" dirty="0"/>
              <a:t>Главное меню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5833"/>
          <a:stretch/>
        </p:blipFill>
        <p:spPr>
          <a:xfrm>
            <a:off x="455612" y="2117724"/>
            <a:ext cx="3963987" cy="25590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5833"/>
          <a:stretch/>
        </p:blipFill>
        <p:spPr>
          <a:xfrm>
            <a:off x="4572000" y="2117724"/>
            <a:ext cx="4041775" cy="25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4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3. </a:t>
            </a:r>
            <a:r>
              <a:rPr lang="en-US" dirty="0"/>
              <a:t>Deep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639762"/>
          </a:xfrm>
        </p:spPr>
        <p:txBody>
          <a:bodyPr>
            <a:normAutofit/>
          </a:bodyPr>
          <a:lstStyle/>
          <a:p>
            <a:r>
              <a:rPr lang="ru-RU" dirty="0"/>
              <a:t>Таймер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2074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 некоторых уровнях представлен таймер, цель которого усложнить и разнообразить игру, тем самым сделав ее более интересной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578123" y="4815659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 игре представлено статичная мишень, при этом само оружие необходимо перемещать, иначе дыхание стрелка собьёт прицел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371600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Статические/движущиеся мишени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5833"/>
          <a:stretch/>
        </p:blipFill>
        <p:spPr>
          <a:xfrm>
            <a:off x="1562100" y="2057400"/>
            <a:ext cx="6019800" cy="27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4. </a:t>
            </a:r>
            <a:r>
              <a:rPr lang="en-US" dirty="0"/>
              <a:t>Paper Flick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70334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Разделение на уровни сложности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801779" y="1470334"/>
            <a:ext cx="4041775" cy="639762"/>
          </a:xfrm>
        </p:spPr>
        <p:txBody>
          <a:bodyPr>
            <a:normAutofit/>
          </a:bodyPr>
          <a:lstStyle/>
          <a:p>
            <a:r>
              <a:rPr lang="ru-RU" dirty="0"/>
              <a:t>Очки и рекорд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4041775" cy="1589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главном экране игры предлагается выбрать один из уровней – простой, средний или сложный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Во время игры доступно количество очков во время данной сессии, лучший результат игрока за все время и главное меню.</a:t>
            </a:r>
          </a:p>
          <a:p>
            <a:pPr marL="0" indent="0">
              <a:buFont typeface="Arial" pitchFamily="34" charset="0"/>
              <a:buNone/>
            </a:pPr>
            <a:r>
              <a:rPr lang="ru-RU" dirty="0"/>
              <a:t>Также таблицу рекордов можно посмотреть из главного экрана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40806" t="17742" r="26548" b="9678"/>
          <a:stretch/>
        </p:blipFill>
        <p:spPr>
          <a:xfrm>
            <a:off x="455613" y="2188372"/>
            <a:ext cx="4041775" cy="25569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30651"/>
          <a:stretch/>
        </p:blipFill>
        <p:spPr>
          <a:xfrm>
            <a:off x="4783716" y="2158659"/>
            <a:ext cx="1913265" cy="11941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044" y="2174876"/>
            <a:ext cx="2053322" cy="25704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716" y="3421749"/>
            <a:ext cx="1913264" cy="12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4. </a:t>
            </a:r>
            <a:r>
              <a:rPr lang="en-US" dirty="0"/>
              <a:t>Paper Flick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294804" y="1417638"/>
            <a:ext cx="4040188" cy="6397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Ограниченное количество патронов и возможность начать заново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801779" y="1470334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Статические и движущиеся мишени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964112"/>
            <a:ext cx="4041775" cy="15890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На каждом уровне дается 5 попыток, при каждом промахе попытки уменьшаются. Если попытки закончатся – игра завершается и ее можно начать заново, либо вернуться на главный экран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Цель игры – попасть комком бумаги в ведро. Ведро – статическое, но при бросании бумаги, её сдувает ветром от вентилятор и траектория полета меняется, что усложняет попадание в цель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3212" r="25685" b="86567"/>
          <a:stretch/>
        </p:blipFill>
        <p:spPr>
          <a:xfrm>
            <a:off x="2676618" y="2971800"/>
            <a:ext cx="1752600" cy="7485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04" y="2101387"/>
            <a:ext cx="2313644" cy="26729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338" y="2060638"/>
            <a:ext cx="2277344" cy="25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2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5. Крошечный лучник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57200" y="1392604"/>
            <a:ext cx="8229600" cy="639762"/>
          </a:xfrm>
        </p:spPr>
        <p:txBody>
          <a:bodyPr>
            <a:normAutofit/>
          </a:bodyPr>
          <a:lstStyle/>
          <a:p>
            <a:r>
              <a:rPr lang="ru-RU" dirty="0"/>
              <a:t>Наличие и доступность справки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2551112" y="4754519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Справка доступна как на главном экране, так и во время паузы и представляет собой краткое описание правил игры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162992"/>
            <a:ext cx="2399801" cy="25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91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5. Крошечный лучник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Очки и рекорд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Пауза и меню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4041775" cy="15890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Очки даются за попадание по мишеням (при этом нужно попасть как можно ближе к середине), рекорд игрок может наблюдать прямо под счетом за текущую сессию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469085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Игру можно поставить на паузу. При паузе можно вернуться в главное меню или открыть справку, а также продолжить игру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190" t="14753" r="21905" b="20877"/>
          <a:stretch/>
        </p:blipFill>
        <p:spPr>
          <a:xfrm>
            <a:off x="455613" y="2174875"/>
            <a:ext cx="3764051" cy="24906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6586" t="33007" r="30895" b="10741"/>
          <a:stretch/>
        </p:blipFill>
        <p:spPr>
          <a:xfrm>
            <a:off x="4548004" y="2174876"/>
            <a:ext cx="3962855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2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5. Крошечный лучник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Статические и движущиеся мишени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495800" y="1447800"/>
            <a:ext cx="4041775" cy="639762"/>
          </a:xfrm>
        </p:spPr>
        <p:txBody>
          <a:bodyPr>
            <a:normAutofit/>
          </a:bodyPr>
          <a:lstStyle/>
          <a:p>
            <a:r>
              <a:rPr lang="ru-RU" dirty="0"/>
              <a:t>Ограниченные патроны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4041775" cy="1589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Мишени в игре являются статическими, после выстрела игрок переходит от одной мишени к следующей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469085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На каждом уровне дается 6 стрел, при промахе их количество уменьшается. Если стрелы закончатся – игра завершится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190" t="14753" r="21905" b="20877"/>
          <a:stretch/>
        </p:blipFill>
        <p:spPr>
          <a:xfrm>
            <a:off x="455613" y="2174875"/>
            <a:ext cx="3764051" cy="24906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6586" t="33007" r="30895" b="10741"/>
          <a:stretch/>
        </p:blipFill>
        <p:spPr>
          <a:xfrm>
            <a:off x="4548004" y="2174876"/>
            <a:ext cx="3962855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7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</a:t>
            </a:r>
            <a:r>
              <a:rPr lang="en-US" dirty="0"/>
              <a:t>6</a:t>
            </a:r>
            <a:r>
              <a:rPr lang="ru-RU" dirty="0"/>
              <a:t>. Остров лука и стрел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Наличие справки</a:t>
            </a:r>
          </a:p>
        </p:txBody>
      </p:sp>
      <p:pic>
        <p:nvPicPr>
          <p:cNvPr id="16" name="Объект 1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292350"/>
            <a:ext cx="4040188" cy="2271496"/>
          </a:xfrm>
          <a:prstGeom prst="rect">
            <a:avLst/>
          </a:prstGeom>
        </p:spPr>
      </p:pic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Разделение на уровни сложности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4041775" cy="1589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Справка доступна только из главного экрана, написана на английском языке и представляет собой краткое описание управления в игре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25" y="2292350"/>
            <a:ext cx="4040187" cy="2271496"/>
          </a:xfrm>
          <a:prstGeom prst="rect">
            <a:avLst/>
          </a:prstGeom>
        </p:spPr>
      </p:pic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Игра разделена на уровни, которые усложняются по мере их прохождения. </a:t>
            </a:r>
            <a:br>
              <a:rPr lang="ru-RU" dirty="0"/>
            </a:br>
            <a:r>
              <a:rPr lang="ru-RU" dirty="0"/>
              <a:t>Чтобы перейти на следующий уровень необходимо пройти предыдущий</a:t>
            </a:r>
          </a:p>
        </p:txBody>
      </p:sp>
    </p:spTree>
    <p:extLst>
      <p:ext uri="{BB962C8B-B14F-4D97-AF65-F5344CB8AC3E}">
        <p14:creationId xmlns:p14="http://schemas.microsoft.com/office/powerpoint/2010/main" val="2302918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</a:t>
            </a:r>
            <a:r>
              <a:rPr lang="en-US" dirty="0"/>
              <a:t>6</a:t>
            </a:r>
            <a:r>
              <a:rPr lang="ru-RU" dirty="0"/>
              <a:t>. Остров лука и стрел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Очки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ru-RU" dirty="0"/>
              <a:t>Таймер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4041775" cy="15890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В зависимости от точности попадания и дальности мишени начисляются очки (50, 100 или 300). Чем больше очков – тем больше игровых монет получит игрок в конце уровня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/>
              <a:t>На каждом уровне дается определенное количество времени, за которое нужно уничтожить все мишени.</a:t>
            </a:r>
          </a:p>
          <a:p>
            <a:pPr marL="0" indent="0">
              <a:buFont typeface="Arial" pitchFamily="34" charset="0"/>
              <a:buNone/>
            </a:pPr>
            <a:r>
              <a:rPr lang="ru-RU" dirty="0"/>
              <a:t>Если игрок не успевает этого сделать до конца таймера – уровень проигран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4296" r="20822" b="17948"/>
          <a:stretch/>
        </p:blipFill>
        <p:spPr>
          <a:xfrm>
            <a:off x="455613" y="2292350"/>
            <a:ext cx="4033836" cy="22714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b="16090"/>
          <a:stretch/>
        </p:blipFill>
        <p:spPr>
          <a:xfrm>
            <a:off x="4670970" y="2287996"/>
            <a:ext cx="4033836" cy="22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</a:t>
            </a:r>
            <a:r>
              <a:rPr lang="en-US" dirty="0"/>
              <a:t>6</a:t>
            </a:r>
            <a:r>
              <a:rPr lang="ru-RU" dirty="0"/>
              <a:t>. Остров лука и стрел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47606" cy="639762"/>
          </a:xfrm>
        </p:spPr>
        <p:txBody>
          <a:bodyPr/>
          <a:lstStyle/>
          <a:p>
            <a:pPr algn="ctr"/>
            <a:r>
              <a:rPr lang="ru-RU" dirty="0"/>
              <a:t>Статические и движущиеся мишени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8229599" cy="1589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зависимости от уровня мишени могут быть подвижными (например, на фото мишень находится на крышке сундука, который закрывается и открывается), а могут быть просто статичными. За подвижные мишени дается больше очков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b="16382"/>
          <a:stretch/>
        </p:blipFill>
        <p:spPr>
          <a:xfrm>
            <a:off x="455613" y="2287997"/>
            <a:ext cx="4014242" cy="22758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5945" t="43750" r="25382" b="17708"/>
          <a:stretch/>
        </p:blipFill>
        <p:spPr>
          <a:xfrm>
            <a:off x="4664619" y="2287997"/>
            <a:ext cx="4040187" cy="22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3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248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При анализе схожих ПО были выделены следующие критерии:</a:t>
            </a:r>
          </a:p>
          <a:p>
            <a:r>
              <a:rPr lang="ru-RU" dirty="0"/>
              <a:t>Наличие и доступность обучения в игре</a:t>
            </a:r>
          </a:p>
          <a:p>
            <a:r>
              <a:rPr lang="ru-RU" dirty="0"/>
              <a:t>Наличие и доступность справки (с правилами игры)</a:t>
            </a:r>
          </a:p>
          <a:p>
            <a:r>
              <a:rPr lang="ru-RU" dirty="0"/>
              <a:t>Разделение на уровни сложности</a:t>
            </a:r>
          </a:p>
          <a:p>
            <a:r>
              <a:rPr lang="ru-RU" dirty="0"/>
              <a:t>Отображение очков во время игры</a:t>
            </a:r>
          </a:p>
          <a:p>
            <a:r>
              <a:rPr lang="ru-RU" dirty="0"/>
              <a:t>Таблица рекордов</a:t>
            </a:r>
          </a:p>
          <a:p>
            <a:r>
              <a:rPr lang="ru-RU" dirty="0"/>
              <a:t>Доступность рекорда</a:t>
            </a:r>
          </a:p>
          <a:p>
            <a:r>
              <a:rPr lang="ru-RU" dirty="0"/>
              <a:t>Кнопка перехода на главное меню при паузе</a:t>
            </a:r>
          </a:p>
          <a:p>
            <a:r>
              <a:rPr lang="ru-RU" dirty="0"/>
              <a:t>Кнопка пауза</a:t>
            </a:r>
          </a:p>
          <a:p>
            <a:r>
              <a:rPr lang="ru-RU" dirty="0"/>
              <a:t>Авторизация в игре</a:t>
            </a:r>
          </a:p>
          <a:p>
            <a:r>
              <a:rPr lang="ru-RU" dirty="0"/>
              <a:t>Кнопка начать заново</a:t>
            </a:r>
          </a:p>
          <a:p>
            <a:r>
              <a:rPr lang="ru-RU" dirty="0"/>
              <a:t>Таймер</a:t>
            </a:r>
          </a:p>
          <a:p>
            <a:r>
              <a:rPr lang="ru-RU" dirty="0"/>
              <a:t>Ограниченное количество патронов</a:t>
            </a:r>
          </a:p>
          <a:p>
            <a:r>
              <a:rPr lang="ru-RU" dirty="0"/>
              <a:t>Статические/движущиеся мишени</a:t>
            </a:r>
          </a:p>
          <a:p>
            <a:r>
              <a:rPr lang="ru-RU" dirty="0" err="1"/>
              <a:t>Мультиуправление</a:t>
            </a:r>
            <a:r>
              <a:rPr lang="ru-RU" dirty="0"/>
              <a:t> (мышь/клавиатура)</a:t>
            </a:r>
          </a:p>
          <a:p>
            <a:r>
              <a:rPr lang="ru-RU" dirty="0"/>
              <a:t>Кнопка изменения размера экрана</a:t>
            </a:r>
          </a:p>
          <a:p>
            <a:r>
              <a:rPr lang="ru-RU" dirty="0"/>
              <a:t>Изменение стилей</a:t>
            </a:r>
          </a:p>
        </p:txBody>
      </p: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7. </a:t>
            </a:r>
            <a:r>
              <a:rPr lang="en-US" dirty="0"/>
              <a:t>Dart Wheel</a:t>
            </a:r>
            <a:endParaRPr lang="ru-RU" dirty="0"/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4" y="4815659"/>
            <a:ext cx="4014242" cy="15890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Чтобы пройти уровень, необходимо попасть во все мишени. С каждым новым уровнем колесо крутится быстрее и попадание по мишеням значительно усложняется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Разделение на уровни сложности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8096" t="16364" r="13637" b="7272"/>
          <a:stretch/>
        </p:blipFill>
        <p:spPr>
          <a:xfrm>
            <a:off x="455614" y="2174875"/>
            <a:ext cx="4014242" cy="25613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8331" t="16666" r="13690" b="7292"/>
          <a:stretch/>
        </p:blipFill>
        <p:spPr>
          <a:xfrm>
            <a:off x="4797425" y="2174875"/>
            <a:ext cx="4035834" cy="2561363"/>
          </a:xfrm>
          <a:prstGeom prst="rect">
            <a:avLst/>
          </a:prstGeom>
        </p:spPr>
      </p:pic>
      <p:sp>
        <p:nvSpPr>
          <p:cNvPr id="13" name="Текст 2"/>
          <p:cNvSpPr>
            <a:spLocks noGrp="1"/>
          </p:cNvSpPr>
          <p:nvPr>
            <p:ph type="body" idx="1"/>
          </p:nvPr>
        </p:nvSpPr>
        <p:spPr>
          <a:xfrm>
            <a:off x="4793071" y="1476375"/>
            <a:ext cx="4040188" cy="639762"/>
          </a:xfrm>
        </p:spPr>
        <p:txBody>
          <a:bodyPr>
            <a:normAutofit/>
          </a:bodyPr>
          <a:lstStyle/>
          <a:p>
            <a:r>
              <a:rPr lang="ru-RU" dirty="0"/>
              <a:t>Очки и рекорд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4"/>
          </p:nvPr>
        </p:nvSpPr>
        <p:spPr>
          <a:xfrm>
            <a:off x="4825548" y="4850493"/>
            <a:ext cx="4014242" cy="1589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Очки доступны игроку во время игры, а также при проигрыше.</a:t>
            </a:r>
            <a:br>
              <a:rPr lang="ru-RU" dirty="0"/>
            </a:br>
            <a:r>
              <a:rPr lang="ru-RU" dirty="0"/>
              <a:t>А свой лучший результат можно увидеть только после поражения</a:t>
            </a:r>
          </a:p>
        </p:txBody>
      </p:sp>
    </p:spTree>
    <p:extLst>
      <p:ext uri="{BB962C8B-B14F-4D97-AF65-F5344CB8AC3E}">
        <p14:creationId xmlns:p14="http://schemas.microsoft.com/office/powerpoint/2010/main" val="9032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7. </a:t>
            </a:r>
            <a:r>
              <a:rPr lang="en-US" dirty="0"/>
              <a:t>Dart Wheel</a:t>
            </a:r>
            <a:endParaRPr lang="ru-RU" dirty="0"/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4" y="4815659"/>
            <a:ext cx="4014242" cy="15890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Игру можно поставить на паузу, при этом у игрока появляются возможности начать игру заново, перейти на главный экран и продолжить игру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Пауза, возможность начать заново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"/>
          </p:nvPr>
        </p:nvSpPr>
        <p:spPr>
          <a:xfrm>
            <a:off x="4793071" y="1476375"/>
            <a:ext cx="4040188" cy="639762"/>
          </a:xfrm>
        </p:spPr>
        <p:txBody>
          <a:bodyPr>
            <a:normAutofit/>
          </a:bodyPr>
          <a:lstStyle/>
          <a:p>
            <a:r>
              <a:rPr lang="ru-RU" dirty="0"/>
              <a:t>Неограниченные патроны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4"/>
          </p:nvPr>
        </p:nvSpPr>
        <p:spPr>
          <a:xfrm>
            <a:off x="4825548" y="4850493"/>
            <a:ext cx="4014242" cy="15890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В начале игры дается 5 дротиков, при попадании в человека их количество уменьшается. Когда дротики заканчиваются – игра завершается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8917" t="16667" r="14275" b="9375"/>
          <a:stretch/>
        </p:blipFill>
        <p:spPr>
          <a:xfrm>
            <a:off x="455614" y="2198256"/>
            <a:ext cx="4014242" cy="2514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8331" t="16667" r="13690" b="6250"/>
          <a:stretch/>
        </p:blipFill>
        <p:spPr>
          <a:xfrm>
            <a:off x="4793070" y="2198256"/>
            <a:ext cx="389372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1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7. </a:t>
            </a:r>
            <a:r>
              <a:rPr lang="en-US" dirty="0"/>
              <a:t>Dart Wheel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47606" cy="639762"/>
          </a:xfrm>
        </p:spPr>
        <p:txBody>
          <a:bodyPr/>
          <a:lstStyle/>
          <a:p>
            <a:pPr algn="ctr"/>
            <a:r>
              <a:rPr lang="ru-RU" dirty="0"/>
              <a:t>Статические и движущиеся мишени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682625" y="4729307"/>
            <a:ext cx="8229599" cy="1589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Мишени расположены на деревянном колесе, которое, в зависимости от уровня, крутится с разной скоростью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8330" t="16667" r="14276" b="6250"/>
          <a:stretch/>
        </p:blipFill>
        <p:spPr>
          <a:xfrm>
            <a:off x="426901" y="2287998"/>
            <a:ext cx="4038601" cy="22758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329" t="16667" r="13691" b="6250"/>
          <a:stretch/>
        </p:blipFill>
        <p:spPr>
          <a:xfrm>
            <a:off x="4675323" y="2287998"/>
            <a:ext cx="4009889" cy="22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ru-RU" dirty="0"/>
              <a:t>Итоговая таблица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0" y="533400"/>
          <a:ext cx="9144001" cy="633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643">
                  <a:extLst>
                    <a:ext uri="{9D8B030D-6E8A-4147-A177-3AD203B41FA5}">
                      <a16:colId xmlns:a16="http://schemas.microsoft.com/office/drawing/2014/main" val="791802075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647161598"/>
                    </a:ext>
                  </a:extLst>
                </a:gridCol>
                <a:gridCol w="914703">
                  <a:extLst>
                    <a:ext uri="{9D8B030D-6E8A-4147-A177-3AD203B41FA5}">
                      <a16:colId xmlns:a16="http://schemas.microsoft.com/office/drawing/2014/main" val="139261881"/>
                    </a:ext>
                  </a:extLst>
                </a:gridCol>
                <a:gridCol w="831548">
                  <a:extLst>
                    <a:ext uri="{9D8B030D-6E8A-4147-A177-3AD203B41FA5}">
                      <a16:colId xmlns:a16="http://schemas.microsoft.com/office/drawing/2014/main" val="2230834685"/>
                    </a:ext>
                  </a:extLst>
                </a:gridCol>
                <a:gridCol w="1372054">
                  <a:extLst>
                    <a:ext uri="{9D8B030D-6E8A-4147-A177-3AD203B41FA5}">
                      <a16:colId xmlns:a16="http://schemas.microsoft.com/office/drawing/2014/main" val="2483405543"/>
                    </a:ext>
                  </a:extLst>
                </a:gridCol>
                <a:gridCol w="1538363">
                  <a:extLst>
                    <a:ext uri="{9D8B030D-6E8A-4147-A177-3AD203B41FA5}">
                      <a16:colId xmlns:a16="http://schemas.microsoft.com/office/drawing/2014/main" val="3309356660"/>
                    </a:ext>
                  </a:extLst>
                </a:gridCol>
                <a:gridCol w="1081010">
                  <a:extLst>
                    <a:ext uri="{9D8B030D-6E8A-4147-A177-3AD203B41FA5}">
                      <a16:colId xmlns:a16="http://schemas.microsoft.com/office/drawing/2014/main" val="1230043398"/>
                    </a:ext>
                  </a:extLst>
                </a:gridCol>
                <a:gridCol w="911680">
                  <a:extLst>
                    <a:ext uri="{9D8B030D-6E8A-4147-A177-3AD203B41FA5}">
                      <a16:colId xmlns:a16="http://schemas.microsoft.com/office/drawing/2014/main" val="334819539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Moorhuhn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Sniper Range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Paper Flick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Крошечный</a:t>
                      </a:r>
                      <a:r>
                        <a:rPr lang="ru-RU" baseline="0" dirty="0"/>
                        <a:t> лучник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Остров лука и стрел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Dart Wheel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11026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dirty="0"/>
                        <a:t>Справка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Из</a:t>
                      </a:r>
                      <a:r>
                        <a:rPr lang="ru-RU" baseline="0" dirty="0"/>
                        <a:t> главного меню и во время паузы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Из</a:t>
                      </a:r>
                      <a:r>
                        <a:rPr lang="ru-RU" baseline="0" dirty="0"/>
                        <a:t> главного меню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85385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dirty="0"/>
                        <a:t>Уровни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9317"/>
                  </a:ext>
                </a:extLst>
              </a:tr>
              <a:tr h="1386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Рекорд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Из</a:t>
                      </a:r>
                      <a:r>
                        <a:rPr lang="ru-RU" baseline="0" dirty="0"/>
                        <a:t> главного меню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  <a:r>
                        <a:rPr lang="ru-RU" baseline="0" dirty="0"/>
                        <a:t> конце уровня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выборе уровня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</a:t>
                      </a:r>
                      <a:r>
                        <a:rPr lang="ru-RU" baseline="0" dirty="0"/>
                        <a:t> время игры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</a:t>
                      </a:r>
                      <a:r>
                        <a:rPr lang="ru-RU" baseline="0" dirty="0"/>
                        <a:t> время игры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  <a:r>
                        <a:rPr lang="ru-RU" baseline="0" dirty="0"/>
                        <a:t> конце игры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49492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dirty="0"/>
                        <a:t>Кнопка</a:t>
                      </a:r>
                      <a:r>
                        <a:rPr lang="ru-RU" baseline="0" dirty="0"/>
                        <a:t> м</a:t>
                      </a:r>
                      <a:r>
                        <a:rPr lang="ru-RU" dirty="0"/>
                        <a:t>еню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Во</a:t>
                      </a:r>
                      <a:r>
                        <a:rPr lang="ru-RU" baseline="0" dirty="0"/>
                        <a:t> время и в конце игры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 и в конце игры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99144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dirty="0"/>
                        <a:t>Кнопка</a:t>
                      </a:r>
                      <a:r>
                        <a:rPr lang="ru-RU" baseline="0" dirty="0"/>
                        <a:t> п</a:t>
                      </a:r>
                      <a:r>
                        <a:rPr lang="ru-RU" dirty="0"/>
                        <a:t>аузы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8341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ru-RU" sz="1600" dirty="0"/>
                        <a:t>Авторизация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050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6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56409"/>
              </p:ext>
            </p:extLst>
          </p:nvPr>
        </p:nvGraphicFramePr>
        <p:xfrm>
          <a:off x="0" y="10886"/>
          <a:ext cx="9144001" cy="672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643">
                  <a:extLst>
                    <a:ext uri="{9D8B030D-6E8A-4147-A177-3AD203B41FA5}">
                      <a16:colId xmlns:a16="http://schemas.microsoft.com/office/drawing/2014/main" val="791802075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647161598"/>
                    </a:ext>
                  </a:extLst>
                </a:gridCol>
                <a:gridCol w="914703">
                  <a:extLst>
                    <a:ext uri="{9D8B030D-6E8A-4147-A177-3AD203B41FA5}">
                      <a16:colId xmlns:a16="http://schemas.microsoft.com/office/drawing/2014/main" val="139261881"/>
                    </a:ext>
                  </a:extLst>
                </a:gridCol>
                <a:gridCol w="831548">
                  <a:extLst>
                    <a:ext uri="{9D8B030D-6E8A-4147-A177-3AD203B41FA5}">
                      <a16:colId xmlns:a16="http://schemas.microsoft.com/office/drawing/2014/main" val="2230834685"/>
                    </a:ext>
                  </a:extLst>
                </a:gridCol>
                <a:gridCol w="1372054">
                  <a:extLst>
                    <a:ext uri="{9D8B030D-6E8A-4147-A177-3AD203B41FA5}">
                      <a16:colId xmlns:a16="http://schemas.microsoft.com/office/drawing/2014/main" val="2483405543"/>
                    </a:ext>
                  </a:extLst>
                </a:gridCol>
                <a:gridCol w="1397452">
                  <a:extLst>
                    <a:ext uri="{9D8B030D-6E8A-4147-A177-3AD203B41FA5}">
                      <a16:colId xmlns:a16="http://schemas.microsoft.com/office/drawing/2014/main" val="3309356660"/>
                    </a:ext>
                  </a:extLst>
                </a:gridCol>
                <a:gridCol w="1221921">
                  <a:extLst>
                    <a:ext uri="{9D8B030D-6E8A-4147-A177-3AD203B41FA5}">
                      <a16:colId xmlns:a16="http://schemas.microsoft.com/office/drawing/2014/main" val="1230043398"/>
                    </a:ext>
                  </a:extLst>
                </a:gridCol>
                <a:gridCol w="911680">
                  <a:extLst>
                    <a:ext uri="{9D8B030D-6E8A-4147-A177-3AD203B41FA5}">
                      <a16:colId xmlns:a16="http://schemas.microsoft.com/office/drawing/2014/main" val="334819539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Moorhuhn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Sniper Range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Paper Flick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Крошечный</a:t>
                      </a:r>
                      <a:r>
                        <a:rPr lang="ru-RU" baseline="0" dirty="0"/>
                        <a:t> лучник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Остров лука и стрел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Dart Wheel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311026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baseline="0" dirty="0"/>
                        <a:t>Начать заново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</a:t>
                      </a:r>
                      <a:r>
                        <a:rPr lang="ru-RU" baseline="0" dirty="0"/>
                        <a:t> паузе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</a:t>
                      </a:r>
                      <a:r>
                        <a:rPr lang="ru-RU" baseline="0" dirty="0"/>
                        <a:t> конце игры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/>
                        <a:t>При</a:t>
                      </a:r>
                      <a:r>
                        <a:rPr lang="ru-RU" sz="1500" baseline="0" dirty="0"/>
                        <a:t> паузе и в конце игры</a:t>
                      </a:r>
                      <a:endParaRPr lang="ru-RU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85385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dirty="0"/>
                        <a:t>Таймер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9317"/>
                  </a:ext>
                </a:extLst>
              </a:tr>
              <a:tr h="903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Ограниченные</a:t>
                      </a:r>
                      <a:r>
                        <a:rPr lang="ru-RU" baseline="0" dirty="0"/>
                        <a:t> патроны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49492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dirty="0"/>
                        <a:t>Авторизация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899144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sz="1500" dirty="0" err="1"/>
                        <a:t>Статич</a:t>
                      </a:r>
                      <a:r>
                        <a:rPr lang="ru-RU" sz="1500" dirty="0"/>
                        <a:t>/</a:t>
                      </a:r>
                      <a:r>
                        <a:rPr lang="ru-RU" sz="1500" dirty="0" err="1"/>
                        <a:t>движ</a:t>
                      </a:r>
                      <a:r>
                        <a:rPr lang="ru-RU" sz="1500" dirty="0"/>
                        <a:t> мишени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движущиеся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движущиеся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статические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статические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статические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в зависимости от уровня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движущиеся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83411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sz="1500" dirty="0" err="1"/>
                        <a:t>Мультиуправление</a:t>
                      </a:r>
                      <a:endParaRPr lang="ru-RU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538369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sz="1500" dirty="0"/>
                        <a:t>Кнопка изменения размера экрана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03153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r>
                        <a:rPr lang="ru-RU" sz="1500" dirty="0"/>
                        <a:t>Изменение стилей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78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363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	Во время проведения анализа существующих ПО, аналогичных планируемому нашему, можно выявить различные детали, которые используются наиболее часто и эффективно, какие уникальные функции есть у самых популярных представителей данного вида ПО или наоборот, какие функции были у неудачных аналогов. Таким образом, можно отсеять самые удачные ранее применённые идеи для создания собственного конкурентоспособного ПО. </a:t>
            </a:r>
          </a:p>
          <a:p>
            <a:pPr marL="0" indent="0">
              <a:buNone/>
            </a:pPr>
            <a:br>
              <a:rPr lang="ru-RU" dirty="0"/>
            </a:br>
            <a:r>
              <a:rPr lang="ru-RU" dirty="0"/>
              <a:t>	Поэтому в анализе мы затронули 7 игр в тематике тира, причём выбор пал на игры, которые пользовались или пользуются большой популярностью,  реализовали что-то уникальное по сравнению с другими играми жанра, а также распространенные и наиболее эффективные функции.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878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	Например отображение очков во время игры есть в каждой из рассматриваемых </a:t>
            </a:r>
            <a:r>
              <a:rPr lang="ru-RU" dirty="0" err="1"/>
              <a:t>аналгов</a:t>
            </a:r>
            <a:r>
              <a:rPr lang="ru-RU" dirty="0"/>
              <a:t>. А вот справка есть всего в двух из семи игр.</a:t>
            </a:r>
          </a:p>
          <a:p>
            <a:pPr marL="0" indent="0">
              <a:buNone/>
            </a:pPr>
            <a:r>
              <a:rPr lang="ru-RU" dirty="0"/>
              <a:t>	Хотя обе эти функции являются очень важными частями интерфейса. Смотря на набранные очки, игрок сможет отслеживать свой прогресс, а справка необходима новичку, чтобы разобраться с правилами и управлением в игре.</a:t>
            </a:r>
          </a:p>
        </p:txBody>
      </p:sp>
    </p:spTree>
    <p:extLst>
      <p:ext uri="{BB962C8B-B14F-4D97-AF65-F5344CB8AC3E}">
        <p14:creationId xmlns:p14="http://schemas.microsoft.com/office/powerpoint/2010/main" val="188948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Также мы посчитали важными функцию паузы. Она необходима для того, чтобы пользователь смог, в случае необходимости, остановить игру, не теряя свой прогресс. Также благодаря паузе можно начать текущую игру заново или выйти в главное меню. Также в некоторых играх, например в Игре №5, из паузы можно открыть справку.</a:t>
            </a:r>
          </a:p>
        </p:txBody>
      </p:sp>
    </p:spTree>
    <p:extLst>
      <p:ext uri="{BB962C8B-B14F-4D97-AF65-F5344CB8AC3E}">
        <p14:creationId xmlns:p14="http://schemas.microsoft.com/office/powerpoint/2010/main" val="40502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Помимо вышеперечисленных критериев мы решили включить в свой проект такие критерии, как:</a:t>
            </a:r>
          </a:p>
          <a:p>
            <a:r>
              <a:rPr lang="ru-RU" dirty="0"/>
              <a:t>Наличие личного рекорда пользователя</a:t>
            </a:r>
          </a:p>
          <a:p>
            <a:r>
              <a:rPr lang="ru-RU" dirty="0"/>
              <a:t>Авторизация</a:t>
            </a:r>
          </a:p>
          <a:p>
            <a:r>
              <a:rPr lang="ru-RU" dirty="0"/>
              <a:t>Неограниченное количество патронов</a:t>
            </a:r>
          </a:p>
          <a:p>
            <a:r>
              <a:rPr lang="ru-RU" dirty="0"/>
              <a:t>Динамические мишени</a:t>
            </a:r>
          </a:p>
          <a:p>
            <a:r>
              <a:rPr lang="ru-RU" dirty="0" err="1"/>
              <a:t>Мультиуправление</a:t>
            </a:r>
            <a:endParaRPr lang="ru-RU" dirty="0"/>
          </a:p>
          <a:p>
            <a:r>
              <a:rPr lang="ru-RU"/>
              <a:t>Смена стилей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897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191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dirty="0"/>
              <a:t>В некоторых играх таймер используется всегда, однако мы этой функции в таком виде, т.к. не всем пользователям нравится, когда их торопят и они могут испытывать стресс. Поэтому мы интерпретировали эту функцию так, что игрок сам сможет выбрать режим, в котором будет играть. </a:t>
            </a:r>
          </a:p>
          <a:p>
            <a:pPr marL="0" indent="0">
              <a:buNone/>
            </a:pPr>
            <a:r>
              <a:rPr lang="ru-RU" dirty="0"/>
              <a:t>Эта функция подразумевает, что в главном меню игрок сможет выбрать один из двух режимов:</a:t>
            </a:r>
          </a:p>
          <a:p>
            <a:pPr marL="0" indent="0">
              <a:buNone/>
            </a:pPr>
            <a:r>
              <a:rPr lang="ru-RU" dirty="0"/>
              <a:t>Режим «На время», где будет даваться определенное количество времени, по истечению которого игра завершается, а набранные очки записываются в таблицу рекордов</a:t>
            </a:r>
          </a:p>
          <a:p>
            <a:pPr marL="0" indent="0">
              <a:buNone/>
            </a:pPr>
            <a:r>
              <a:rPr lang="ru-RU" dirty="0"/>
              <a:t>Режим «На выживание», где будет даваться 3 жизни (за каждый промах жизни уменьшаются), если жизни закончатся – игра завершится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Таким образом, мы сделали нашу игру гибкой и подходящей </a:t>
            </a:r>
            <a:r>
              <a:rPr lang="ru-RU" dirty="0" err="1"/>
              <a:t>большЕму</a:t>
            </a:r>
            <a:r>
              <a:rPr lang="ru-RU" dirty="0"/>
              <a:t> количеству пользователей. А также внесли в нее некую особенность, которая будет отличать ее от подобных игр, потому как при анализе схожих ПО мы не встретили ни одной с подобным решением.</a:t>
            </a:r>
          </a:p>
        </p:txBody>
      </p:sp>
    </p:spTree>
    <p:extLst>
      <p:ext uri="{BB962C8B-B14F-4D97-AF65-F5344CB8AC3E}">
        <p14:creationId xmlns:p14="http://schemas.microsoft.com/office/powerpoint/2010/main" val="407893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1. </a:t>
            </a:r>
            <a:r>
              <a:rPr lang="en-US" dirty="0" err="1"/>
              <a:t>Moorhuhn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Очки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192259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В игре представлены летающие цели, расположенные каждая на разном расстоянии. В зависимости от дальности цели дается разное количество очков.</a:t>
            </a:r>
          </a:p>
          <a:p>
            <a:pPr marL="0" indent="0">
              <a:buNone/>
            </a:pPr>
            <a:r>
              <a:rPr lang="ru-RU" dirty="0"/>
              <a:t>При попадании по препятствиям снимается определенное количество очков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Таблица рекордов представлена 5-ю самыми лучшими результатами по набору очков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2292350"/>
            <a:ext cx="4041775" cy="2271496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Рекорд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6" y="2268584"/>
            <a:ext cx="4033836" cy="22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1. </a:t>
            </a:r>
            <a:r>
              <a:rPr lang="en-US" dirty="0" err="1"/>
              <a:t>Moorhuhn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Меню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162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Главное меню состоит из логотипа игры и краткого пояснения, как начать игру и как из неё выйти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В начале запуска игры необходимо ввести свой </a:t>
            </a:r>
            <a:r>
              <a:rPr lang="ru-RU" dirty="0" err="1"/>
              <a:t>никнейм</a:t>
            </a:r>
            <a:r>
              <a:rPr lang="ru-RU" dirty="0"/>
              <a:t> для заполнения таблицы рекордов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2268401"/>
            <a:ext cx="4041775" cy="2295445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7" y="2268401"/>
            <a:ext cx="4195763" cy="22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9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1. </a:t>
            </a:r>
            <a:r>
              <a:rPr lang="en-US" dirty="0" err="1"/>
              <a:t>Moorhuhn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/>
          <a:lstStyle/>
          <a:p>
            <a:r>
              <a:rPr lang="ru-RU" dirty="0"/>
              <a:t>Ограниченные патроны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16217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игре возможно израсходование всех патронов, в результате чего необходимо прибегнуть к перезарядке оружия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643437" y="4783002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Каждая цель перемещается слева направо, строго по своей траектории, не мешая пролетать другим целям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Статические/движущиеся мишени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2174875"/>
            <a:ext cx="3963987" cy="26104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7" y="2174875"/>
            <a:ext cx="4041775" cy="260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1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2. </a:t>
            </a:r>
            <a:r>
              <a:rPr lang="en-US" dirty="0"/>
              <a:t>Sniper Range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/>
          <a:lstStyle/>
          <a:p>
            <a:r>
              <a:rPr lang="ru-RU" dirty="0"/>
              <a:t>Уровни сложности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207499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Уровень сложности представлено количеством рекомендуемых модернизаций оружий, которое показывает количество дополнительных очков будет дано за модернизации оружия, что в свою очередь влияет на сложность продумывания тактики выбивания максимального количества очков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578123" y="4815659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По завершении уровня, очки за попадания складываются и в зависимости от их общего числа пользователь получает за уровень звезды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447800"/>
            <a:ext cx="4041775" cy="639762"/>
          </a:xfrm>
        </p:spPr>
        <p:txBody>
          <a:bodyPr>
            <a:normAutofit/>
          </a:bodyPr>
          <a:lstStyle/>
          <a:p>
            <a:r>
              <a:rPr lang="ru-RU" dirty="0"/>
              <a:t>Очки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0" b="23171"/>
          <a:stretch/>
        </p:blipFill>
        <p:spPr>
          <a:xfrm>
            <a:off x="454025" y="2137864"/>
            <a:ext cx="3813175" cy="26451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3" b="27778"/>
          <a:stretch/>
        </p:blipFill>
        <p:spPr>
          <a:xfrm>
            <a:off x="4643437" y="2137864"/>
            <a:ext cx="3970338" cy="264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1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2. </a:t>
            </a:r>
            <a:r>
              <a:rPr lang="en-US" dirty="0"/>
              <a:t>Sniper Range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/>
          <a:lstStyle/>
          <a:p>
            <a:r>
              <a:rPr lang="ru-RU" dirty="0"/>
              <a:t>Меню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2074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Главное меню представлено из </a:t>
            </a:r>
            <a:r>
              <a:rPr lang="ru-RU" dirty="0" err="1"/>
              <a:t>логипа</a:t>
            </a:r>
            <a:r>
              <a:rPr lang="ru-RU" dirty="0"/>
              <a:t> игры и кнопки перехода к списку уровней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578123" y="4815659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Пауза дает возможность отключить звуковые эффекты в игре, перезапустить уровень, продолжить игру, выйти назад к списку уровней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447800"/>
            <a:ext cx="4041775" cy="639762"/>
          </a:xfrm>
        </p:spPr>
        <p:txBody>
          <a:bodyPr>
            <a:normAutofit/>
          </a:bodyPr>
          <a:lstStyle/>
          <a:p>
            <a:r>
              <a:rPr lang="ru-RU" dirty="0"/>
              <a:t>Пауза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111"/>
          <a:stretch/>
        </p:blipFill>
        <p:spPr>
          <a:xfrm>
            <a:off x="683420" y="2083695"/>
            <a:ext cx="2668587" cy="269930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4" b="29772"/>
          <a:stretch/>
        </p:blipFill>
        <p:spPr>
          <a:xfrm>
            <a:off x="4830082" y="2117724"/>
            <a:ext cx="3429000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4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2. </a:t>
            </a:r>
            <a:r>
              <a:rPr lang="en-US" dirty="0"/>
              <a:t>Sniper Range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162698" cy="639762"/>
          </a:xfrm>
        </p:spPr>
        <p:txBody>
          <a:bodyPr/>
          <a:lstStyle/>
          <a:p>
            <a:pPr algn="ctr"/>
            <a:r>
              <a:rPr lang="ru-RU" dirty="0"/>
              <a:t>Статические/движущиеся мишени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2590006" y="4848316"/>
            <a:ext cx="3963987" cy="20749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На некоторых уровнях мишени динамические, в результате чего прицеливание по ним усложняется 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2221"/>
          <a:stretch/>
        </p:blipFill>
        <p:spPr>
          <a:xfrm>
            <a:off x="2857500" y="2149520"/>
            <a:ext cx="3124200" cy="26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Игра 3. </a:t>
            </a:r>
            <a:r>
              <a:rPr lang="en-US" dirty="0"/>
              <a:t>Deep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Разделение на уровни сложности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4"/>
          </p:nvPr>
        </p:nvSpPr>
        <p:spPr>
          <a:xfrm>
            <a:off x="455613" y="4783002"/>
            <a:ext cx="3963987" cy="20749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Игра разделена на уровни, которые усложняются по мере их прохождения. Новый уровень открывается, когда набрано необходимое количество звезд для его разблокировки</a:t>
            </a:r>
          </a:p>
        </p:txBody>
      </p:sp>
      <p:sp>
        <p:nvSpPr>
          <p:cNvPr id="17" name="Объект 14"/>
          <p:cNvSpPr txBox="1">
            <a:spLocks/>
          </p:cNvSpPr>
          <p:nvPr/>
        </p:nvSpPr>
        <p:spPr>
          <a:xfrm>
            <a:off x="4797425" y="2453459"/>
            <a:ext cx="4041775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Объект 14"/>
          <p:cNvSpPr txBox="1">
            <a:spLocks/>
          </p:cNvSpPr>
          <p:nvPr/>
        </p:nvSpPr>
        <p:spPr>
          <a:xfrm>
            <a:off x="4578123" y="4815659"/>
            <a:ext cx="4041775" cy="158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latinLnBrk="0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latinLnBrk="0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latinLnBrk="0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По завершении уровня, очки за попадания складываются и в зависимости от их общего числа пользователь получает за уровень звезды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1371600"/>
            <a:ext cx="4041775" cy="639762"/>
          </a:xfrm>
        </p:spPr>
        <p:txBody>
          <a:bodyPr>
            <a:normAutofit/>
          </a:bodyPr>
          <a:lstStyle/>
          <a:p>
            <a:r>
              <a:rPr lang="ru-RU" dirty="0"/>
              <a:t>Очки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r="5833"/>
          <a:stretch/>
        </p:blipFill>
        <p:spPr>
          <a:xfrm>
            <a:off x="453436" y="2117724"/>
            <a:ext cx="3966164" cy="25590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5833"/>
          <a:stretch/>
        </p:blipFill>
        <p:spPr>
          <a:xfrm>
            <a:off x="4572001" y="2117724"/>
            <a:ext cx="4267200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8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1646</Words>
  <Application>Microsoft Office PowerPoint</Application>
  <PresentationFormat>Экран (4:3)</PresentationFormat>
  <Paragraphs>259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Презентация PowerPoint</vt:lpstr>
      <vt:lpstr>Презентация PowerPoint</vt:lpstr>
      <vt:lpstr>Игра 1. Moorhuhn</vt:lpstr>
      <vt:lpstr>Игра 1. Moorhuhn</vt:lpstr>
      <vt:lpstr>Игра 1. Moorhuhn</vt:lpstr>
      <vt:lpstr>Игра 2. Sniper Range</vt:lpstr>
      <vt:lpstr>Игра 2. Sniper Range</vt:lpstr>
      <vt:lpstr>Игра 2. Sniper Range</vt:lpstr>
      <vt:lpstr>Игра 3. Deep</vt:lpstr>
      <vt:lpstr>Игра 3. Deep</vt:lpstr>
      <vt:lpstr>Игра 3. Deep</vt:lpstr>
      <vt:lpstr>Игра 4. Paper Flick</vt:lpstr>
      <vt:lpstr>Игра 4. Paper Flick</vt:lpstr>
      <vt:lpstr>Игра 5. Крошечный лучник</vt:lpstr>
      <vt:lpstr>Игра 5. Крошечный лучник</vt:lpstr>
      <vt:lpstr>Игра 5. Крошечный лучник</vt:lpstr>
      <vt:lpstr>Игра 6. Остров лука и стрел</vt:lpstr>
      <vt:lpstr>Игра 6. Остров лука и стрел</vt:lpstr>
      <vt:lpstr>Игра 6. Остров лука и стрел</vt:lpstr>
      <vt:lpstr>Игра 7. Dart Wheel</vt:lpstr>
      <vt:lpstr>Игра 7. Dart Wheel</vt:lpstr>
      <vt:lpstr>Игра 7. Dart Wheel</vt:lpstr>
      <vt:lpstr>Итоговая таблица</vt:lpstr>
      <vt:lpstr>Презентация PowerPoint</vt:lpstr>
      <vt:lpstr>Вывод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10</dc:creator>
  <cp:lastModifiedBy>Владимир Стрелков</cp:lastModifiedBy>
  <cp:revision>35</cp:revision>
  <dcterms:created xsi:type="dcterms:W3CDTF">2022-05-16T14:59:35Z</dcterms:created>
  <dcterms:modified xsi:type="dcterms:W3CDTF">2022-05-20T07:17:09Z</dcterms:modified>
</cp:coreProperties>
</file>